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063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07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38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6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2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323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74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29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97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40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79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D945E-0334-4484-9B33-A2A10C1C12A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E5E31-CEF6-46B4-AC4D-9C44FD777B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06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romans+2&amp;version=NIVUK#fen-NIVUK-27987b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romans+2&amp;version=NIVUK#fen-NIVUK-27990c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743" y="377371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What is in a name?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857" y="1335314"/>
            <a:ext cx="1152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baseline="30000" dirty="0">
                <a:solidFill>
                  <a:schemeClr val="bg1"/>
                </a:solidFill>
              </a:rPr>
              <a:t> 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15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743" y="377371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What is in a name?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857" y="1335314"/>
            <a:ext cx="115243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Now </a:t>
            </a:r>
            <a:r>
              <a:rPr lang="en-GB" sz="3200" dirty="0">
                <a:solidFill>
                  <a:schemeClr val="bg1"/>
                </a:solidFill>
              </a:rPr>
              <a:t>you, if you call yourself a Jew; if you rely on the law and boast in God;</a:t>
            </a:r>
            <a:r>
              <a:rPr lang="en-GB" sz="3200" b="1" baseline="30000" dirty="0">
                <a:solidFill>
                  <a:schemeClr val="bg1"/>
                </a:solidFill>
              </a:rPr>
              <a:t>18 </a:t>
            </a:r>
            <a:r>
              <a:rPr lang="en-GB" sz="3200" dirty="0">
                <a:solidFill>
                  <a:schemeClr val="bg1"/>
                </a:solidFill>
              </a:rPr>
              <a:t>if you know his will and approve of what is superior because you are instructed by the law; </a:t>
            </a:r>
            <a:r>
              <a:rPr lang="en-GB" sz="3200" b="1" baseline="30000" dirty="0">
                <a:solidFill>
                  <a:schemeClr val="bg1"/>
                </a:solidFill>
              </a:rPr>
              <a:t>19 </a:t>
            </a:r>
            <a:r>
              <a:rPr lang="en-GB" sz="3200" dirty="0">
                <a:solidFill>
                  <a:schemeClr val="bg1"/>
                </a:solidFill>
              </a:rPr>
              <a:t>if you are convinced that you are a guide for the blind, a light for those who are in the dark, </a:t>
            </a:r>
            <a:r>
              <a:rPr lang="en-GB" sz="3200" b="1" baseline="30000" dirty="0">
                <a:solidFill>
                  <a:schemeClr val="bg1"/>
                </a:solidFill>
              </a:rPr>
              <a:t>20 </a:t>
            </a:r>
            <a:r>
              <a:rPr lang="en-GB" sz="3200" dirty="0">
                <a:solidFill>
                  <a:schemeClr val="bg1"/>
                </a:solidFill>
              </a:rPr>
              <a:t>an instructor of the foolish, a teacher of little children, because you have in the law the embodiment of knowledge and truth – </a:t>
            </a:r>
            <a:r>
              <a:rPr lang="en-GB" sz="3200" b="1" baseline="30000" dirty="0">
                <a:solidFill>
                  <a:schemeClr val="bg1"/>
                </a:solidFill>
              </a:rPr>
              <a:t>21 </a:t>
            </a:r>
            <a:r>
              <a:rPr lang="en-GB" sz="3200" dirty="0">
                <a:solidFill>
                  <a:schemeClr val="bg1"/>
                </a:solidFill>
              </a:rPr>
              <a:t>you, then, who teach others, do you not teach yourself? </a:t>
            </a:r>
          </a:p>
        </p:txBody>
      </p:sp>
    </p:spTree>
    <p:extLst>
      <p:ext uri="{BB962C8B-B14F-4D97-AF65-F5344CB8AC3E}">
        <p14:creationId xmlns:p14="http://schemas.microsoft.com/office/powerpoint/2010/main" val="3893155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743" y="377371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What is in a name?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857" y="1335314"/>
            <a:ext cx="115243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You </a:t>
            </a:r>
            <a:r>
              <a:rPr lang="en-GB" sz="3200" dirty="0">
                <a:solidFill>
                  <a:schemeClr val="bg1"/>
                </a:solidFill>
              </a:rPr>
              <a:t>who preach against stealing, do you steal? </a:t>
            </a:r>
            <a:r>
              <a:rPr lang="en-GB" sz="3200" b="1" baseline="30000" dirty="0">
                <a:solidFill>
                  <a:schemeClr val="bg1"/>
                </a:solidFill>
              </a:rPr>
              <a:t>22 </a:t>
            </a:r>
            <a:r>
              <a:rPr lang="en-GB" sz="3200" dirty="0">
                <a:solidFill>
                  <a:schemeClr val="bg1"/>
                </a:solidFill>
              </a:rPr>
              <a:t>You who say that people should not commit adultery, do you commit adultery? You who abhor idols, do you rob temples? </a:t>
            </a:r>
            <a:r>
              <a:rPr lang="en-GB" sz="3200" b="1" baseline="30000" dirty="0">
                <a:solidFill>
                  <a:schemeClr val="bg1"/>
                </a:solidFill>
              </a:rPr>
              <a:t>23 </a:t>
            </a:r>
            <a:r>
              <a:rPr lang="en-GB" sz="3200" dirty="0">
                <a:solidFill>
                  <a:schemeClr val="bg1"/>
                </a:solidFill>
              </a:rPr>
              <a:t>You who boast in the law, do you dishonour God by breaking the law? </a:t>
            </a:r>
            <a:r>
              <a:rPr lang="en-GB" sz="3200" b="1" baseline="30000" dirty="0">
                <a:solidFill>
                  <a:schemeClr val="bg1"/>
                </a:solidFill>
              </a:rPr>
              <a:t>24 </a:t>
            </a:r>
            <a:r>
              <a:rPr lang="en-GB" sz="3200" dirty="0">
                <a:solidFill>
                  <a:schemeClr val="bg1"/>
                </a:solidFill>
              </a:rPr>
              <a:t>As it is written: ‘God’s name is blasphemed among the Gentiles because of you.’</a:t>
            </a:r>
            <a:r>
              <a:rPr lang="en-GB" sz="3200" baseline="30000" dirty="0">
                <a:solidFill>
                  <a:schemeClr val="bg1"/>
                </a:solidFill>
              </a:rPr>
              <a:t>[</a:t>
            </a:r>
            <a:r>
              <a:rPr lang="en-GB" sz="3200" baseline="30000" dirty="0">
                <a:solidFill>
                  <a:schemeClr val="bg1"/>
                </a:solidFill>
                <a:hlinkClick r:id="rId2" tooltip="See footnote b"/>
              </a:rPr>
              <a:t>b</a:t>
            </a:r>
            <a:r>
              <a:rPr lang="en-GB" sz="3200" baseline="30000" dirty="0">
                <a:solidFill>
                  <a:schemeClr val="bg1"/>
                </a:solidFill>
              </a:rPr>
              <a:t>]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3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743" y="377371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What is in a name?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857" y="1335314"/>
            <a:ext cx="115243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Now you, if you call yourself a Christian; if you rely on the law and boast in God;</a:t>
            </a:r>
            <a:r>
              <a:rPr lang="en-GB" sz="3200" b="1" baseline="30000" dirty="0">
                <a:solidFill>
                  <a:schemeClr val="bg1"/>
                </a:solidFill>
              </a:rPr>
              <a:t>18 </a:t>
            </a:r>
            <a:r>
              <a:rPr lang="en-GB" sz="3200" dirty="0">
                <a:solidFill>
                  <a:schemeClr val="bg1"/>
                </a:solidFill>
              </a:rPr>
              <a:t>if you know his will and approve of what is superior because you are instructed by the law; </a:t>
            </a:r>
            <a:r>
              <a:rPr lang="en-GB" sz="3200" b="1" baseline="30000" dirty="0">
                <a:solidFill>
                  <a:schemeClr val="bg1"/>
                </a:solidFill>
              </a:rPr>
              <a:t>19 </a:t>
            </a:r>
            <a:r>
              <a:rPr lang="en-GB" sz="3200" dirty="0">
                <a:solidFill>
                  <a:schemeClr val="bg1"/>
                </a:solidFill>
              </a:rPr>
              <a:t>if you are convinced that you are a guide for the blind, a light for those who are in the dark, </a:t>
            </a:r>
            <a:r>
              <a:rPr lang="en-GB" sz="3200" b="1" baseline="30000" dirty="0">
                <a:solidFill>
                  <a:schemeClr val="bg1"/>
                </a:solidFill>
              </a:rPr>
              <a:t>20 </a:t>
            </a:r>
            <a:r>
              <a:rPr lang="en-GB" sz="3200" dirty="0">
                <a:solidFill>
                  <a:schemeClr val="bg1"/>
                </a:solidFill>
              </a:rPr>
              <a:t>an instructor of the foolish…</a:t>
            </a:r>
          </a:p>
        </p:txBody>
      </p:sp>
    </p:spTree>
    <p:extLst>
      <p:ext uri="{BB962C8B-B14F-4D97-AF65-F5344CB8AC3E}">
        <p14:creationId xmlns:p14="http://schemas.microsoft.com/office/powerpoint/2010/main" val="4012816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743" y="377371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What is in a name?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857" y="1335314"/>
            <a:ext cx="115243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baseline="30000" dirty="0">
                <a:solidFill>
                  <a:schemeClr val="bg1"/>
                </a:solidFill>
              </a:rPr>
              <a:t>25 </a:t>
            </a:r>
            <a:r>
              <a:rPr lang="en-GB" sz="3200" dirty="0">
                <a:solidFill>
                  <a:schemeClr val="bg1"/>
                </a:solidFill>
              </a:rPr>
              <a:t>Circumcision has value if you observe the law, but if you break the law, you have become as though you had not been circumcised. </a:t>
            </a:r>
            <a:r>
              <a:rPr lang="en-GB" sz="3200" b="1" baseline="30000" dirty="0">
                <a:solidFill>
                  <a:schemeClr val="bg1"/>
                </a:solidFill>
              </a:rPr>
              <a:t>26 </a:t>
            </a:r>
            <a:r>
              <a:rPr lang="en-GB" sz="3200" dirty="0">
                <a:solidFill>
                  <a:schemeClr val="bg1"/>
                </a:solidFill>
              </a:rPr>
              <a:t>So then, if those who are not circumcised keep the law’s requirements, will they not be regarded as though they were circumcised? </a:t>
            </a:r>
            <a:r>
              <a:rPr lang="en-GB" sz="3200" b="1" baseline="30000" dirty="0">
                <a:solidFill>
                  <a:schemeClr val="bg1"/>
                </a:solidFill>
              </a:rPr>
              <a:t>27 </a:t>
            </a:r>
            <a:r>
              <a:rPr lang="en-GB" sz="3200" dirty="0">
                <a:solidFill>
                  <a:schemeClr val="bg1"/>
                </a:solidFill>
              </a:rPr>
              <a:t>The one who is not circumcised physically and yet obeys the law will condemn you who, even though you have the</a:t>
            </a:r>
            <a:r>
              <a:rPr lang="en-GB" sz="3200" baseline="30000" dirty="0">
                <a:solidFill>
                  <a:schemeClr val="bg1"/>
                </a:solidFill>
              </a:rPr>
              <a:t>[</a:t>
            </a:r>
            <a:r>
              <a:rPr lang="en-GB" sz="3200" u="sng" baseline="30000" dirty="0">
                <a:solidFill>
                  <a:schemeClr val="bg1"/>
                </a:solidFill>
                <a:hlinkClick r:id="rId2" tooltip="See footnote c"/>
              </a:rPr>
              <a:t>c</a:t>
            </a:r>
            <a:r>
              <a:rPr lang="en-GB" sz="3200" baseline="30000" dirty="0">
                <a:solidFill>
                  <a:schemeClr val="bg1"/>
                </a:solidFill>
              </a:rPr>
              <a:t>]</a:t>
            </a:r>
            <a:r>
              <a:rPr lang="en-GB" sz="3200" dirty="0">
                <a:solidFill>
                  <a:schemeClr val="bg1"/>
                </a:solidFill>
              </a:rPr>
              <a:t>written code and circumcision, are a law-breaker.</a:t>
            </a:r>
          </a:p>
          <a:p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8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743" y="377371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What is in a name?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857" y="1335314"/>
            <a:ext cx="115243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baseline="30000" dirty="0">
                <a:solidFill>
                  <a:schemeClr val="bg1"/>
                </a:solidFill>
              </a:rPr>
              <a:t>28 </a:t>
            </a:r>
            <a:r>
              <a:rPr lang="en-GB" sz="3200" dirty="0">
                <a:solidFill>
                  <a:schemeClr val="bg1"/>
                </a:solidFill>
              </a:rPr>
              <a:t>A person is not a Jew who is one only outwardly, nor is circumcision merely outward and physical. </a:t>
            </a:r>
            <a:r>
              <a:rPr lang="en-GB" sz="3200" b="1" baseline="30000" dirty="0">
                <a:solidFill>
                  <a:schemeClr val="bg1"/>
                </a:solidFill>
              </a:rPr>
              <a:t>29 </a:t>
            </a:r>
            <a:r>
              <a:rPr lang="en-GB" sz="3200" dirty="0">
                <a:solidFill>
                  <a:schemeClr val="bg1"/>
                </a:solidFill>
              </a:rPr>
              <a:t>No, a person is a Jew who is one inwardly; and circumcision is circumcision of the heart, by the Spirit, not by the written code. Such a person’s praise is not from other people, but from God.</a:t>
            </a:r>
          </a:p>
          <a:p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17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775" y="125076"/>
            <a:ext cx="407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Legalistic churches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388" y="860611"/>
            <a:ext cx="3953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Detailed codes of conduct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Rely on theological correctness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Sound doctrine = righteousness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53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775" y="125076"/>
            <a:ext cx="3872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Legalistic churches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5824" y="2027034"/>
            <a:ext cx="3926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Power churches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388" y="860611"/>
            <a:ext cx="3953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Detailed codes of conduct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Rely on theological correctness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Sound doctrine = righteousness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8453" y="2824125"/>
            <a:ext cx="368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Need continual powerful experiences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Reliance on feelings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Great emotion = righteousness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1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776" y="125076"/>
            <a:ext cx="3859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Legalistic churches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5824" y="2027034"/>
            <a:ext cx="3523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Power churches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0659" y="4249440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Sacerdotal churches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388" y="860611"/>
            <a:ext cx="3953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Detailed codes of conduct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Rely on theological correctness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Sound doctrine = righteousness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8453" y="2824125"/>
            <a:ext cx="368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Need continual powerful experiences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Reliance on feelings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Great emotion = righteousness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58953" y="5204012"/>
            <a:ext cx="38727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Emphasis on rituals &amp; tradition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Importance on music and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Liturgy = righteousness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81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171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Pritchard</dc:creator>
  <cp:lastModifiedBy>Guy Pritchard</cp:lastModifiedBy>
  <cp:revision>7</cp:revision>
  <dcterms:created xsi:type="dcterms:W3CDTF">2016-01-06T13:52:44Z</dcterms:created>
  <dcterms:modified xsi:type="dcterms:W3CDTF">2016-01-10T07:55:24Z</dcterms:modified>
</cp:coreProperties>
</file>