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2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CA08D-7317-41C1-A7DA-9E49EC5CE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3257" y="2967111"/>
            <a:ext cx="8825658" cy="943708"/>
          </a:xfrm>
        </p:spPr>
        <p:txBody>
          <a:bodyPr/>
          <a:lstStyle/>
          <a:p>
            <a:pPr algn="ctr"/>
            <a:r>
              <a:rPr lang="en-GB" dirty="0"/>
              <a:t>The Wisdom of Joy</a:t>
            </a:r>
          </a:p>
        </p:txBody>
      </p:sp>
    </p:spTree>
    <p:extLst>
      <p:ext uri="{BB962C8B-B14F-4D97-AF65-F5344CB8AC3E}">
        <p14:creationId xmlns:p14="http://schemas.microsoft.com/office/powerpoint/2010/main" val="1879857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CA08D-7317-41C1-A7DA-9E49EC5CE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190" y="631874"/>
            <a:ext cx="8825658" cy="943708"/>
          </a:xfrm>
        </p:spPr>
        <p:txBody>
          <a:bodyPr/>
          <a:lstStyle/>
          <a:p>
            <a:pPr algn="ctr"/>
            <a:r>
              <a:rPr lang="en-GB" dirty="0"/>
              <a:t>The Wisdom of Joy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1EB6E-8B7C-4D16-B707-31FEF0377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189" y="2287398"/>
            <a:ext cx="9044121" cy="2003248"/>
          </a:xfrm>
        </p:spPr>
        <p:txBody>
          <a:bodyPr>
            <a:noAutofit/>
          </a:bodyPr>
          <a:lstStyle/>
          <a:p>
            <a:pPr algn="ctr"/>
            <a:r>
              <a:rPr lang="en-GB" sz="3600" dirty="0">
                <a:solidFill>
                  <a:schemeClr val="accent3"/>
                </a:solidFill>
              </a:rPr>
              <a:t>“Be wise about all that is good and innocent about all that is evil.” </a:t>
            </a:r>
          </a:p>
          <a:p>
            <a:pPr algn="ctr"/>
            <a:endParaRPr lang="en-GB" sz="3600" dirty="0">
              <a:solidFill>
                <a:schemeClr val="accent3"/>
              </a:solidFill>
            </a:endParaRPr>
          </a:p>
          <a:p>
            <a:pPr algn="ctr"/>
            <a:r>
              <a:rPr lang="en-GB" sz="3600" dirty="0">
                <a:solidFill>
                  <a:schemeClr val="accent3"/>
                </a:solidFill>
              </a:rPr>
              <a:t>Romans 16.19</a:t>
            </a:r>
          </a:p>
        </p:txBody>
      </p:sp>
    </p:spTree>
    <p:extLst>
      <p:ext uri="{BB962C8B-B14F-4D97-AF65-F5344CB8AC3E}">
        <p14:creationId xmlns:p14="http://schemas.microsoft.com/office/powerpoint/2010/main" val="337810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BE3D1-7524-418D-AE9E-DD15FDD9C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818" y="1113899"/>
            <a:ext cx="9763981" cy="1400530"/>
          </a:xfrm>
        </p:spPr>
        <p:txBody>
          <a:bodyPr/>
          <a:lstStyle/>
          <a:p>
            <a:pPr algn="ctr"/>
            <a:r>
              <a:rPr lang="en-GB" sz="3600" dirty="0">
                <a:solidFill>
                  <a:schemeClr val="accent3"/>
                </a:solidFill>
              </a:rPr>
              <a:t>“Though you have not seen him, </a:t>
            </a:r>
            <a:br>
              <a:rPr lang="en-GB" sz="3600" dirty="0">
                <a:solidFill>
                  <a:schemeClr val="accent3"/>
                </a:solidFill>
              </a:rPr>
            </a:br>
            <a:r>
              <a:rPr lang="en-GB" sz="3600" dirty="0">
                <a:solidFill>
                  <a:schemeClr val="accent3"/>
                </a:solidFill>
              </a:rPr>
              <a:t>you love him; </a:t>
            </a:r>
            <a:br>
              <a:rPr lang="en-GB" sz="3600" dirty="0">
                <a:solidFill>
                  <a:schemeClr val="accent3"/>
                </a:solidFill>
              </a:rPr>
            </a:br>
            <a:r>
              <a:rPr lang="en-GB" sz="3600" dirty="0">
                <a:solidFill>
                  <a:schemeClr val="accent3"/>
                </a:solidFill>
              </a:rPr>
              <a:t>and even though you do not see him now, you believe in him and are filled with an </a:t>
            </a:r>
            <a:r>
              <a:rPr lang="en-GB" sz="3600" b="1" u="sng" dirty="0">
                <a:solidFill>
                  <a:schemeClr val="accent3"/>
                </a:solidFill>
              </a:rPr>
              <a:t>inexpressible and glorious joy…”</a:t>
            </a:r>
            <a:br>
              <a:rPr lang="en-GB" sz="3600" b="1" u="sng" dirty="0">
                <a:solidFill>
                  <a:schemeClr val="accent3"/>
                </a:solidFill>
              </a:rPr>
            </a:br>
            <a:br>
              <a:rPr lang="en-GB" sz="3600" dirty="0">
                <a:solidFill>
                  <a:schemeClr val="accent3"/>
                </a:solidFill>
              </a:rPr>
            </a:br>
            <a:r>
              <a:rPr lang="en-GB" sz="3600" dirty="0">
                <a:solidFill>
                  <a:schemeClr val="accent3"/>
                </a:solidFill>
              </a:rPr>
              <a:t>1 Peter 1v8</a:t>
            </a:r>
          </a:p>
        </p:txBody>
      </p:sp>
    </p:spTree>
    <p:extLst>
      <p:ext uri="{BB962C8B-B14F-4D97-AF65-F5344CB8AC3E}">
        <p14:creationId xmlns:p14="http://schemas.microsoft.com/office/powerpoint/2010/main" val="3546952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the lost coin kristi valiant">
            <a:extLst>
              <a:ext uri="{FF2B5EF4-FFF2-40B4-BE49-F238E27FC236}">
                <a16:creationId xmlns:a16="http://schemas.microsoft.com/office/drawing/2014/main" id="{F4CB2433-2237-41A1-AE80-AEE3DB5BC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0"/>
            <a:ext cx="4591050" cy="68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36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s://timedotcom.files.wordpress.com/2014/12/controversial-movies-02.jpg">
            <a:extLst>
              <a:ext uri="{FF2B5EF4-FFF2-40B4-BE49-F238E27FC236}">
                <a16:creationId xmlns:a16="http://schemas.microsoft.com/office/drawing/2014/main" id="{6ED06546-482D-4298-B86F-34C65D7C844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571500"/>
            <a:ext cx="9201150" cy="582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5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19BAF3-7E20-4B9D-B544-BABAEEA1FA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0648F4-ABCD-4DF0-8641-76CFB23547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89BE678-777B-482A-A616-FEDC47B162E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1EB4BD-9C7E-4AA3-9681-C7EB0DA625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AAE3AA-3759-4D28-B0EF-575F25A514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8BE0C3-2102-4820-B88B-A448B1840D1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https://timedotcom.files.wordpress.com/2014/12/controversial-movies-02.jpg">
            <a:extLst>
              <a:ext uri="{FF2B5EF4-FFF2-40B4-BE49-F238E27FC236}">
                <a16:creationId xmlns:a16="http://schemas.microsoft.com/office/drawing/2014/main" id="{C9873EB2-9875-412F-949F-AE05B271553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1" r="909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885E190-58DD-42DD-A4A8-401E15C92A5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CE1F4-5D6A-43C0-AC02-DC6FB4E5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5" y="5545630"/>
            <a:ext cx="11943470" cy="110073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dirty="0">
                <a:solidFill>
                  <a:schemeClr val="accent3"/>
                </a:solidFill>
              </a:rPr>
              <a:t>  “who for the joy set before him, endured the cross.”</a:t>
            </a:r>
          </a:p>
        </p:txBody>
      </p:sp>
    </p:spTree>
    <p:extLst>
      <p:ext uri="{BB962C8B-B14F-4D97-AF65-F5344CB8AC3E}">
        <p14:creationId xmlns:p14="http://schemas.microsoft.com/office/powerpoint/2010/main" val="3215115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archbishopcranmer.com/wp-content/uploads/2017/04/Resurrection-of-Christ.jpg">
            <a:extLst>
              <a:ext uri="{FF2B5EF4-FFF2-40B4-BE49-F238E27FC236}">
                <a16:creationId xmlns:a16="http://schemas.microsoft.com/office/drawing/2014/main" id="{422029DC-B49D-495D-BBE0-886870AEB51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t="4523" r="2550" b="2665"/>
          <a:stretch/>
        </p:blipFill>
        <p:spPr bwMode="auto">
          <a:xfrm>
            <a:off x="1406767" y="590842"/>
            <a:ext cx="9298745" cy="5869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1485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FB9EE-155B-4FC4-9368-AB19D9EF2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767" y="452718"/>
            <a:ext cx="9404723" cy="1400530"/>
          </a:xfrm>
        </p:spPr>
        <p:txBody>
          <a:bodyPr/>
          <a:lstStyle/>
          <a:p>
            <a:pPr algn="ctr"/>
            <a:r>
              <a:rPr lang="en-GB" dirty="0"/>
              <a:t>The Permanence of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EDBDD-FF80-4D40-AB71-0699859E1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4857" y="2052918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accent3"/>
                </a:solidFill>
              </a:rPr>
              <a:t>“Now is your time of grief, but I will see you again and you will rejoice, and </a:t>
            </a:r>
            <a:r>
              <a:rPr lang="en-GB" b="1" dirty="0">
                <a:solidFill>
                  <a:schemeClr val="accent3"/>
                </a:solidFill>
              </a:rPr>
              <a:t>no one will take away your joy</a:t>
            </a:r>
            <a:r>
              <a:rPr lang="en-GB" dirty="0">
                <a:solidFill>
                  <a:schemeClr val="accent3"/>
                </a:solidFill>
              </a:rPr>
              <a:t>.” </a:t>
            </a:r>
            <a:r>
              <a:rPr lang="en-GB" dirty="0" err="1">
                <a:solidFill>
                  <a:schemeClr val="accent3"/>
                </a:solidFill>
              </a:rPr>
              <a:t>Jn</a:t>
            </a:r>
            <a:r>
              <a:rPr lang="en-GB" dirty="0">
                <a:solidFill>
                  <a:schemeClr val="accent3"/>
                </a:solidFill>
              </a:rPr>
              <a:t> 16.22</a:t>
            </a:r>
          </a:p>
          <a:p>
            <a:pPr marL="0" indent="0">
              <a:buNone/>
            </a:pPr>
            <a:endParaRPr lang="en-GB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3"/>
                </a:solidFill>
              </a:rPr>
              <a:t>“These things I have spoken to you, </a:t>
            </a:r>
            <a:r>
              <a:rPr lang="en-GB" b="1" dirty="0">
                <a:solidFill>
                  <a:schemeClr val="accent3"/>
                </a:solidFill>
              </a:rPr>
              <a:t>that My joy may remain in you</a:t>
            </a:r>
            <a:r>
              <a:rPr lang="en-GB" dirty="0">
                <a:solidFill>
                  <a:schemeClr val="accent3"/>
                </a:solidFill>
              </a:rPr>
              <a:t>, and </a:t>
            </a:r>
            <a:r>
              <a:rPr lang="en-GB" i="1" dirty="0">
                <a:solidFill>
                  <a:schemeClr val="accent3"/>
                </a:solidFill>
              </a:rPr>
              <a:t>that</a:t>
            </a:r>
            <a:r>
              <a:rPr lang="en-GB" dirty="0">
                <a:solidFill>
                  <a:schemeClr val="accent3"/>
                </a:solidFill>
              </a:rPr>
              <a:t> your joy may be full.” </a:t>
            </a:r>
            <a:r>
              <a:rPr lang="en-GB" dirty="0" err="1">
                <a:solidFill>
                  <a:schemeClr val="accent3"/>
                </a:solidFill>
              </a:rPr>
              <a:t>Jn</a:t>
            </a:r>
            <a:r>
              <a:rPr lang="en-GB" dirty="0">
                <a:solidFill>
                  <a:schemeClr val="accent3"/>
                </a:solidFill>
              </a:rPr>
              <a:t> 15.11</a:t>
            </a:r>
          </a:p>
          <a:p>
            <a:pPr marL="0" indent="0">
              <a:buNone/>
            </a:pPr>
            <a:endParaRPr lang="en-GB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3"/>
                </a:solidFill>
              </a:rPr>
              <a:t>“Though the fig tree does not bud and there are no grapes on the vines, though the olive crop fails and the fields produce no food,</a:t>
            </a:r>
            <a:br>
              <a:rPr lang="en-GB" dirty="0">
                <a:solidFill>
                  <a:schemeClr val="accent3"/>
                </a:solidFill>
              </a:rPr>
            </a:br>
            <a:r>
              <a:rPr lang="en-GB" dirty="0">
                <a:solidFill>
                  <a:schemeClr val="accent3"/>
                </a:solidFill>
              </a:rPr>
              <a:t>though there are no sheep in the pen and no cattle in the stalls,</a:t>
            </a:r>
            <a:br>
              <a:rPr lang="en-GB" dirty="0">
                <a:solidFill>
                  <a:schemeClr val="accent3"/>
                </a:solidFill>
              </a:rPr>
            </a:br>
            <a:r>
              <a:rPr lang="en-GB" dirty="0">
                <a:solidFill>
                  <a:schemeClr val="accent3"/>
                </a:solidFill>
              </a:rPr>
              <a:t>            </a:t>
            </a:r>
            <a:r>
              <a:rPr lang="en-GB" b="1" baseline="30000" dirty="0">
                <a:solidFill>
                  <a:schemeClr val="accent3"/>
                </a:solidFill>
              </a:rPr>
              <a:t>18 </a:t>
            </a:r>
            <a:r>
              <a:rPr lang="en-GB" b="1" dirty="0">
                <a:solidFill>
                  <a:schemeClr val="accent3"/>
                </a:solidFill>
              </a:rPr>
              <a:t>yet I will rejoice in the </a:t>
            </a:r>
            <a:r>
              <a:rPr lang="en-GB" b="1" cap="small" dirty="0">
                <a:solidFill>
                  <a:schemeClr val="accent3"/>
                </a:solidFill>
              </a:rPr>
              <a:t>Lord</a:t>
            </a:r>
            <a:r>
              <a:rPr lang="en-GB" b="1" dirty="0">
                <a:solidFill>
                  <a:schemeClr val="accent3"/>
                </a:solidFill>
              </a:rPr>
              <a:t>,</a:t>
            </a:r>
            <a:br>
              <a:rPr lang="en-GB" b="1" dirty="0">
                <a:solidFill>
                  <a:schemeClr val="accent3"/>
                </a:solidFill>
              </a:rPr>
            </a:br>
            <a:r>
              <a:rPr lang="en-GB" b="1" dirty="0">
                <a:solidFill>
                  <a:schemeClr val="accent3"/>
                </a:solidFill>
              </a:rPr>
              <a:t>                I will be joyful in God my </a:t>
            </a:r>
            <a:r>
              <a:rPr lang="en-GB" b="1" dirty="0" err="1">
                <a:solidFill>
                  <a:schemeClr val="accent3"/>
                </a:solidFill>
              </a:rPr>
              <a:t>Savior</a:t>
            </a:r>
            <a:r>
              <a:rPr lang="en-GB" dirty="0">
                <a:solidFill>
                  <a:schemeClr val="accent3"/>
                </a:solidFill>
              </a:rPr>
              <a:t>”. Habakkuk 3.17-18</a:t>
            </a:r>
          </a:p>
          <a:p>
            <a:pPr marL="0" indent="0">
              <a:buNone/>
            </a:pPr>
            <a:endParaRPr lang="en-GB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9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orthern Iraq relief">
            <a:extLst>
              <a:ext uri="{FF2B5EF4-FFF2-40B4-BE49-F238E27FC236}">
                <a16:creationId xmlns:a16="http://schemas.microsoft.com/office/drawing/2014/main" id="{4955CB40-70FF-44F6-9616-570F847A004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869" y="995906"/>
            <a:ext cx="4343120" cy="49186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29038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172</TotalTime>
  <Words>60</Words>
  <Application>Microsoft Office PowerPoint</Application>
  <PresentationFormat>Widescreen</PresentationFormat>
  <Paragraphs>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</vt:lpstr>
      <vt:lpstr>The Wisdom of Joy</vt:lpstr>
      <vt:lpstr>The Wisdom of Joy</vt:lpstr>
      <vt:lpstr>“Though you have not seen him,  you love him;  and even though you do not see him now, you believe in him and are filled with an inexpressible and glorious joy…”  1 Peter 1v8</vt:lpstr>
      <vt:lpstr>PowerPoint Presentation</vt:lpstr>
      <vt:lpstr>PowerPoint Presentation</vt:lpstr>
      <vt:lpstr>  “who for the joy set before him, endured the cross.”</vt:lpstr>
      <vt:lpstr>PowerPoint Presentation</vt:lpstr>
      <vt:lpstr>The Permanence of Joy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Wisdom of Joy</dc:title>
  <dc:creator>Guy Pritchard</dc:creator>
  <cp:lastModifiedBy>Guy Pritchard</cp:lastModifiedBy>
  <cp:revision>9</cp:revision>
  <dcterms:created xsi:type="dcterms:W3CDTF">2018-01-26T10:40:11Z</dcterms:created>
  <dcterms:modified xsi:type="dcterms:W3CDTF">2018-01-28T07:41:29Z</dcterms:modified>
</cp:coreProperties>
</file>