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8" d="100"/>
          <a:sy n="78" d="100"/>
        </p:scale>
        <p:origin x="-114" y="-6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387766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380603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211048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327933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657171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194375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474740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3457784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407144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3073508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C6A46-080A-4F8B-979D-D1049DD589B8}" type="datetimeFigureOut">
              <a:rPr lang="en-GB" smtClean="0"/>
              <a:pPr/>
              <a:t>22/11/2015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247968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C6A46-080A-4F8B-979D-D1049DD589B8}" type="datetimeFigureOut">
              <a:rPr lang="en-GB" smtClean="0"/>
              <a:pPr/>
              <a:t>22/11/2015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6424B-3C1F-488D-B1B1-3583AE86DBAA}" type="slidenum">
              <a:rPr lang="en-GB" smtClean="0"/>
              <a:pPr/>
              <a:t>‹#›</a:t>
            </a:fld>
            <a:endParaRPr lang="en-GB"/>
          </a:p>
        </p:txBody>
      </p:sp>
    </p:spTree>
    <p:extLst>
      <p:ext uri="{BB962C8B-B14F-4D97-AF65-F5344CB8AC3E}">
        <p14:creationId xmlns:p14="http://schemas.microsoft.com/office/powerpoint/2010/main" xmlns="" val="903198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62857" y="333829"/>
            <a:ext cx="10479314" cy="5673348"/>
          </a:xfrm>
          <a:prstGeom prst="rect">
            <a:avLst/>
          </a:prstGeom>
          <a:noFill/>
        </p:spPr>
        <p:txBody>
          <a:bodyPr wrap="square" rtlCol="0">
            <a:spAutoFit/>
          </a:bodyPr>
          <a:lstStyle/>
          <a:p>
            <a:r>
              <a:rPr lang="en-GB" sz="3200" dirty="0">
                <a:solidFill>
                  <a:schemeClr val="bg1"/>
                </a:solidFill>
              </a:rPr>
              <a:t>God’s Wrath Against Sinful Humanity</a:t>
            </a:r>
          </a:p>
          <a:p>
            <a:endParaRPr lang="en-GB" sz="3200" b="1" baseline="30000" dirty="0" smtClean="0">
              <a:solidFill>
                <a:schemeClr val="bg1"/>
              </a:solidFill>
            </a:endParaRPr>
          </a:p>
          <a:p>
            <a:endParaRPr lang="en-GB" sz="3200" b="1" baseline="30000" dirty="0">
              <a:solidFill>
                <a:schemeClr val="bg1"/>
              </a:solidFill>
            </a:endParaRPr>
          </a:p>
          <a:p>
            <a:r>
              <a:rPr lang="en-GB" sz="3200" dirty="0" smtClean="0">
                <a:solidFill>
                  <a:schemeClr val="bg1"/>
                </a:solidFill>
              </a:rPr>
              <a:t>The </a:t>
            </a:r>
            <a:r>
              <a:rPr lang="en-GB" sz="3200" dirty="0">
                <a:solidFill>
                  <a:schemeClr val="bg1"/>
                </a:solidFill>
              </a:rPr>
              <a:t>wrath of God is being revealed from heaven against all the godlessness and wickedness of people, who suppress the truth by their </a:t>
            </a:r>
            <a:r>
              <a:rPr lang="en-GB" sz="3200" dirty="0" smtClean="0">
                <a:solidFill>
                  <a:schemeClr val="bg1"/>
                </a:solidFill>
              </a:rPr>
              <a:t>wickedness,</a:t>
            </a:r>
            <a:r>
              <a:rPr lang="en-GB" sz="3200" b="1" baseline="30000" dirty="0" smtClean="0">
                <a:solidFill>
                  <a:schemeClr val="bg1"/>
                </a:solidFill>
              </a:rPr>
              <a:t>19</a:t>
            </a:r>
            <a:r>
              <a:rPr lang="en-GB" sz="3200" b="1" baseline="30000" dirty="0">
                <a:solidFill>
                  <a:schemeClr val="bg1"/>
                </a:solidFill>
              </a:rPr>
              <a:t> </a:t>
            </a:r>
            <a:r>
              <a:rPr lang="en-GB" sz="3200" dirty="0">
                <a:solidFill>
                  <a:schemeClr val="bg1"/>
                </a:solidFill>
              </a:rPr>
              <a:t>since what may be known about God is plain to them, because God has made it plain to them. </a:t>
            </a:r>
            <a:r>
              <a:rPr lang="en-GB" sz="3200" b="1" baseline="30000" dirty="0">
                <a:solidFill>
                  <a:schemeClr val="bg1"/>
                </a:solidFill>
              </a:rPr>
              <a:t>20 </a:t>
            </a:r>
            <a:r>
              <a:rPr lang="en-GB" sz="3200" dirty="0">
                <a:solidFill>
                  <a:schemeClr val="bg1"/>
                </a:solidFill>
              </a:rPr>
              <a:t>For since the creation of the world God’s invisible qualities—his eternal power and divine nature—have been clearly seen, being understood from what has been made, so that people are without excuse.</a:t>
            </a:r>
          </a:p>
          <a:p>
            <a:endParaRPr lang="en-GB" sz="3200" dirty="0">
              <a:solidFill>
                <a:schemeClr val="bg1"/>
              </a:solidFill>
            </a:endParaRPr>
          </a:p>
        </p:txBody>
      </p:sp>
    </p:spTree>
    <p:extLst>
      <p:ext uri="{BB962C8B-B14F-4D97-AF65-F5344CB8AC3E}">
        <p14:creationId xmlns:p14="http://schemas.microsoft.com/office/powerpoint/2010/main" xmlns="" val="299990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62857" y="333829"/>
            <a:ext cx="10479314" cy="3539430"/>
          </a:xfrm>
          <a:prstGeom prst="rect">
            <a:avLst/>
          </a:prstGeom>
          <a:noFill/>
        </p:spPr>
        <p:txBody>
          <a:bodyPr wrap="square" rtlCol="0">
            <a:spAutoFit/>
          </a:bodyPr>
          <a:lstStyle/>
          <a:p>
            <a:r>
              <a:rPr lang="en-GB" sz="3200" b="1" baseline="30000" dirty="0">
                <a:solidFill>
                  <a:schemeClr val="bg1"/>
                </a:solidFill>
              </a:rPr>
              <a:t>21 </a:t>
            </a:r>
            <a:r>
              <a:rPr lang="en-GB" sz="3200" dirty="0">
                <a:solidFill>
                  <a:schemeClr val="bg1"/>
                </a:solidFill>
              </a:rPr>
              <a:t>For although they knew God, they neither glorified him as God nor gave thanks to him, but their thinking became futile and their foolish hearts were darkened. </a:t>
            </a:r>
            <a:r>
              <a:rPr lang="en-GB" sz="3200" b="1" baseline="30000" dirty="0">
                <a:solidFill>
                  <a:schemeClr val="bg1"/>
                </a:solidFill>
              </a:rPr>
              <a:t>22 </a:t>
            </a:r>
            <a:r>
              <a:rPr lang="en-GB" sz="3200" dirty="0">
                <a:solidFill>
                  <a:schemeClr val="bg1"/>
                </a:solidFill>
              </a:rPr>
              <a:t>Although they claimed to be wise, they became fools </a:t>
            </a:r>
            <a:r>
              <a:rPr lang="en-GB" sz="3200" b="1" baseline="30000" dirty="0">
                <a:solidFill>
                  <a:schemeClr val="bg1"/>
                </a:solidFill>
              </a:rPr>
              <a:t>23 </a:t>
            </a:r>
            <a:r>
              <a:rPr lang="en-GB" sz="3200" dirty="0">
                <a:solidFill>
                  <a:schemeClr val="bg1"/>
                </a:solidFill>
              </a:rPr>
              <a:t>and exchanged the glory of the immortal God for images made to look like a mortal human being and birds and animals and reptiles.</a:t>
            </a:r>
          </a:p>
          <a:p>
            <a:endParaRPr lang="en-GB" sz="3200" dirty="0">
              <a:solidFill>
                <a:schemeClr val="bg1"/>
              </a:solidFill>
            </a:endParaRPr>
          </a:p>
        </p:txBody>
      </p:sp>
    </p:spTree>
    <p:extLst>
      <p:ext uri="{BB962C8B-B14F-4D97-AF65-F5344CB8AC3E}">
        <p14:creationId xmlns:p14="http://schemas.microsoft.com/office/powerpoint/2010/main" xmlns="" val="3711482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62857" y="333829"/>
            <a:ext cx="10479314" cy="6494085"/>
          </a:xfrm>
          <a:prstGeom prst="rect">
            <a:avLst/>
          </a:prstGeom>
          <a:noFill/>
        </p:spPr>
        <p:txBody>
          <a:bodyPr wrap="square" rtlCol="0">
            <a:spAutoFit/>
          </a:bodyPr>
          <a:lstStyle/>
          <a:p>
            <a:r>
              <a:rPr lang="en-GB" sz="3200" b="1" baseline="30000" dirty="0">
                <a:solidFill>
                  <a:schemeClr val="bg1"/>
                </a:solidFill>
              </a:rPr>
              <a:t>24 </a:t>
            </a:r>
            <a:r>
              <a:rPr lang="en-GB" sz="3200" dirty="0">
                <a:solidFill>
                  <a:schemeClr val="bg1"/>
                </a:solidFill>
              </a:rPr>
              <a:t>Therefore God gave them over in the sinful desires of their hearts to sexual impurity for the degrading of their bodies with one another. </a:t>
            </a:r>
            <a:r>
              <a:rPr lang="en-GB" sz="3200" b="1" baseline="30000" dirty="0">
                <a:solidFill>
                  <a:schemeClr val="bg1"/>
                </a:solidFill>
              </a:rPr>
              <a:t>25 </a:t>
            </a:r>
            <a:r>
              <a:rPr lang="en-GB" sz="3200" dirty="0">
                <a:solidFill>
                  <a:schemeClr val="bg1"/>
                </a:solidFill>
              </a:rPr>
              <a:t>They exchanged the truth about God for a lie, and worshiped and served created things rather than the Creator—who is forever praised. Amen.</a:t>
            </a:r>
          </a:p>
          <a:p>
            <a:endParaRPr lang="en-GB" sz="3200" dirty="0" smtClean="0">
              <a:solidFill>
                <a:schemeClr val="bg1"/>
              </a:solidFill>
            </a:endParaRPr>
          </a:p>
          <a:p>
            <a:r>
              <a:rPr lang="en-GB" sz="3200" b="1" baseline="30000" dirty="0">
                <a:solidFill>
                  <a:schemeClr val="bg1"/>
                </a:solidFill>
              </a:rPr>
              <a:t>26 </a:t>
            </a:r>
            <a:r>
              <a:rPr lang="en-GB" sz="3200" dirty="0">
                <a:solidFill>
                  <a:schemeClr val="bg1"/>
                </a:solidFill>
              </a:rPr>
              <a:t>Because of this, God gave them over to shameful lusts. Even their women exchanged natural sexual relations for unnatural ones. </a:t>
            </a:r>
            <a:r>
              <a:rPr lang="en-GB" sz="3200" b="1" baseline="30000" dirty="0">
                <a:solidFill>
                  <a:schemeClr val="bg1"/>
                </a:solidFill>
              </a:rPr>
              <a:t>27 </a:t>
            </a:r>
            <a:r>
              <a:rPr lang="en-GB" sz="3200" dirty="0">
                <a:solidFill>
                  <a:schemeClr val="bg1"/>
                </a:solidFill>
              </a:rPr>
              <a:t>In the same way the men also abandoned natural relations with women and were inflamed with lust for one another. Men committed shameful acts with other men, and received in themselves the due penalty for their error.</a:t>
            </a:r>
          </a:p>
          <a:p>
            <a:endParaRPr lang="en-GB" sz="3200" dirty="0">
              <a:solidFill>
                <a:schemeClr val="bg1"/>
              </a:solidFill>
            </a:endParaRPr>
          </a:p>
        </p:txBody>
      </p:sp>
    </p:spTree>
    <p:extLst>
      <p:ext uri="{BB962C8B-B14F-4D97-AF65-F5344CB8AC3E}">
        <p14:creationId xmlns:p14="http://schemas.microsoft.com/office/powerpoint/2010/main" xmlns="" val="902135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48343" y="101600"/>
            <a:ext cx="10479314" cy="6986528"/>
          </a:xfrm>
          <a:prstGeom prst="rect">
            <a:avLst/>
          </a:prstGeom>
          <a:noFill/>
        </p:spPr>
        <p:txBody>
          <a:bodyPr wrap="square" rtlCol="0">
            <a:spAutoFit/>
          </a:bodyPr>
          <a:lstStyle/>
          <a:p>
            <a:r>
              <a:rPr lang="en-GB" sz="3200" b="1" baseline="30000" dirty="0">
                <a:solidFill>
                  <a:schemeClr val="bg1"/>
                </a:solidFill>
              </a:rPr>
              <a:t>28 </a:t>
            </a:r>
            <a:r>
              <a:rPr lang="en-GB" sz="3200" dirty="0">
                <a:solidFill>
                  <a:schemeClr val="bg1"/>
                </a:solidFill>
              </a:rPr>
              <a:t>Furthermore, just as they did not think it worthwhile to retain the knowledge of God, so God gave them over to a depraved mind, so that they do what ought not to be done. </a:t>
            </a:r>
            <a:r>
              <a:rPr lang="en-GB" sz="3200" b="1" baseline="30000" dirty="0">
                <a:solidFill>
                  <a:schemeClr val="bg1"/>
                </a:solidFill>
              </a:rPr>
              <a:t>29 </a:t>
            </a:r>
            <a:r>
              <a:rPr lang="en-GB" sz="3200" dirty="0">
                <a:solidFill>
                  <a:schemeClr val="bg1"/>
                </a:solidFill>
              </a:rPr>
              <a:t>They have become filled with every kind of wickedness, evil, greed and depravity. They are full of envy, murder, strife, deceit and malice. They are gossips, </a:t>
            </a:r>
            <a:r>
              <a:rPr lang="en-GB" sz="3200" b="1" baseline="30000" dirty="0">
                <a:solidFill>
                  <a:schemeClr val="bg1"/>
                </a:solidFill>
              </a:rPr>
              <a:t>30 </a:t>
            </a:r>
            <a:r>
              <a:rPr lang="en-GB" sz="3200" dirty="0">
                <a:solidFill>
                  <a:schemeClr val="bg1"/>
                </a:solidFill>
              </a:rPr>
              <a:t>slanderers, God-haters, insolent, arrogant and boastful; they invent ways of doing evil; they disobey their parents; </a:t>
            </a:r>
            <a:r>
              <a:rPr lang="en-GB" sz="3200" b="1" baseline="30000" dirty="0">
                <a:solidFill>
                  <a:schemeClr val="bg1"/>
                </a:solidFill>
              </a:rPr>
              <a:t>31 </a:t>
            </a:r>
            <a:r>
              <a:rPr lang="en-GB" sz="3200" dirty="0">
                <a:solidFill>
                  <a:schemeClr val="bg1"/>
                </a:solidFill>
              </a:rPr>
              <a:t>they have no understanding, no fidelity, no love, no mercy. </a:t>
            </a:r>
            <a:r>
              <a:rPr lang="en-GB" sz="3200" b="1" baseline="30000" dirty="0">
                <a:solidFill>
                  <a:schemeClr val="bg1"/>
                </a:solidFill>
              </a:rPr>
              <a:t>32 </a:t>
            </a:r>
            <a:r>
              <a:rPr lang="en-GB" sz="3200" dirty="0">
                <a:solidFill>
                  <a:schemeClr val="bg1"/>
                </a:solidFill>
              </a:rPr>
              <a:t>Although they know God’s righteous decree that those who do such things deserve death, they not only continue to do these very things but also approve of those who practice them.</a:t>
            </a:r>
          </a:p>
          <a:p>
            <a:endParaRPr lang="en-GB" sz="3200" dirty="0">
              <a:solidFill>
                <a:schemeClr val="bg1"/>
              </a:solidFill>
            </a:endParaRPr>
          </a:p>
        </p:txBody>
      </p:sp>
    </p:spTree>
    <p:extLst>
      <p:ext uri="{BB962C8B-B14F-4D97-AF65-F5344CB8AC3E}">
        <p14:creationId xmlns:p14="http://schemas.microsoft.com/office/powerpoint/2010/main" xmlns="" val="1498530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1857</TotalTime>
  <Words>12</Words>
  <Application>Microsoft Office PowerPoint</Application>
  <PresentationFormat>Custom</PresentationFormat>
  <Paragraphs>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Slide 1</vt:lpstr>
      <vt:lpstr>Slide 2</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Guy Pritchard</dc:creator>
  <cp:lastModifiedBy>Manners</cp:lastModifiedBy>
  <cp:revision>9</cp:revision>
  <dcterms:created xsi:type="dcterms:W3CDTF">2015-11-02T19:28:29Z</dcterms:created>
  <dcterms:modified xsi:type="dcterms:W3CDTF">2015-11-22T20:43:02Z</dcterms:modified>
</cp:coreProperties>
</file>