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9" r:id="rId4"/>
    <p:sldId id="261" r:id="rId5"/>
    <p:sldId id="263" r:id="rId6"/>
    <p:sldId id="265"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257F15-6181-4827-8284-297A2C4B110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E38E87AB-5C31-418A-8ABB-537A2757CF3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D91A9B86-C2C7-4874-B3FD-DD28DE23D420}"/>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151EC9BF-C51F-4D18-9915-F2E9250CCEB1}"/>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9B6F071F-0D2A-4CF5-BCFC-7844E1363A6A}"/>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1726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8C513E-ABC4-4785-9CE1-2F2178B8859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0771047B-5612-4F95-9B1D-36A3383265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573102D-7BC1-4FF8-BCC8-4605D56FBD0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4CE783AE-0373-4C86-B16B-90B5E0946CDC}"/>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A2372103-9542-426E-893E-AF8BC1A91002}"/>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48256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6DCB7B-0D5A-4404-8367-A9EE44E2A20C}"/>
              </a:ext>
            </a:extLst>
          </p:cNvPr>
          <p:cNvSpPr>
            <a:spLocks noGrp="1"/>
          </p:cNvSpPr>
          <p:nvPr>
            <p:ph type="title"/>
          </p:nvPr>
        </p:nvSpPr>
        <p:spPr>
          <a:xfrm>
            <a:off x="623888" y="1709745"/>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5E64B61-9CCF-4B46-B81B-F06D9A22CB25}"/>
              </a:ext>
            </a:extLst>
          </p:cNvPr>
          <p:cNvSpPr>
            <a:spLocks noGrp="1"/>
          </p:cNvSpPr>
          <p:nvPr>
            <p:ph type="body" idx="1"/>
          </p:nvPr>
        </p:nvSpPr>
        <p:spPr>
          <a:xfrm>
            <a:off x="623888" y="458947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1AC4EC3-9C23-4AC2-A0BC-111AF034E4F0}"/>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ACB8D478-99FB-4D69-819C-EF0E13D467E0}"/>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B3A8550A-43A2-4BC2-872A-321554737676}"/>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01453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B6FB74-BC35-42A7-BB5B-C8D2DFD094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C40439C1-006A-48F2-BD17-127E1948617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6465C297-0AFE-42E1-BE0D-18FA1D8543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B13398CE-609E-4D2A-964A-AAB743EEB59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C13F45CC-33FC-4478-9F12-E492067ABBA4}"/>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6D54C4F-579B-4BED-ACBF-94BDC3912C7F}"/>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9758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6CE5F2-B5D8-4F5E-8B3F-49A4159CDF95}"/>
              </a:ext>
            </a:extLst>
          </p:cNvPr>
          <p:cNvSpPr>
            <a:spLocks noGrp="1"/>
          </p:cNvSpPr>
          <p:nvPr>
            <p:ph type="title"/>
          </p:nvPr>
        </p:nvSpPr>
        <p:spPr>
          <a:xfrm>
            <a:off x="629841" y="365129"/>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33F23449-2196-44C6-9ECC-5D5D7B5DC4D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4548FB1-B22F-4BB1-9178-E7F979D02CC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CB33394C-EB08-48FA-A29C-F3D2BBF29649}"/>
              </a:ext>
            </a:extLst>
          </p:cNvPr>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AD3CCB6-3561-482D-B91C-FC7680B05098}"/>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26793FEC-13C3-4CEB-8947-A3E1514C5AD5}"/>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F0B2F70C-49F5-4264-B4F0-145ECD564A1B}"/>
              </a:ext>
            </a:extLst>
          </p:cNvPr>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F749628C-A749-4281-A3AA-06F36B6145B3}"/>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95325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64887E-E21F-4FB4-9820-F563EF938EB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69EAEA27-251D-454A-B0DB-41F44EB349B7}"/>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E9767FF6-3DEC-4798-85BB-735AEBA111B0}"/>
              </a:ext>
            </a:extLst>
          </p:cNvPr>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65095D91-7454-4CC7-BE89-16004991A79F}"/>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50523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9588DD4-932B-44DB-A463-62B5B6D97C12}"/>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5732331F-63AF-4202-83BE-998E9CB5C820}"/>
              </a:ext>
            </a:extLst>
          </p:cNvPr>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68767F64-C5D5-4C4C-A7BF-9BDDE65DA34C}"/>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2881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61F4F5-7CC4-4308-9D12-67C3F30790B1}"/>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AC0343BA-2BA5-45B7-968C-516C17206BA1}"/>
              </a:ext>
            </a:extLst>
          </p:cNvPr>
          <p:cNvSpPr>
            <a:spLocks noGrp="1"/>
          </p:cNvSpPr>
          <p:nvPr>
            <p:ph idx="1"/>
          </p:nvPr>
        </p:nvSpPr>
        <p:spPr>
          <a:xfrm>
            <a:off x="3887391" y="9874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E38F2752-8D80-4A2F-B479-B15EA81C36D9}"/>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AD83D5B-5B05-4A49-AF26-B2159A78DD9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AB153AD1-D54D-4E59-A57B-F3F394041840}"/>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8FD2C03-A07C-4D99-AC39-B3CD9F4B044F}"/>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72395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93C185-DCD8-4F6C-A871-5283DBD686C1}"/>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038FF51A-A0C2-49F4-9392-31B47E350BAD}"/>
              </a:ext>
            </a:extLst>
          </p:cNvPr>
          <p:cNvSpPr>
            <a:spLocks noGrp="1"/>
          </p:cNvSpPr>
          <p:nvPr>
            <p:ph type="pic" idx="1"/>
          </p:nvPr>
        </p:nvSpPr>
        <p:spPr>
          <a:xfrm>
            <a:off x="3887391" y="98743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1381FD1C-11DB-413B-914E-37A2636042E3}"/>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8C9340D-B3C6-4782-95EA-66656F3C0419}"/>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E898353E-2D48-4D18-AB32-F91142E84E8D}"/>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B6626A2B-A4F5-429A-9C4A-7A0A3FDB96CE}"/>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4301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2891B-C138-45ED-8780-23986585614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B0023CD1-6785-4B2F-BAAD-C0B01CC591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3580C31-B46E-45AD-9839-5C390591A39F}"/>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AD8E942C-47B3-4056-9DE9-62808435998C}"/>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0274CC98-1C1A-4F9C-B871-5C1D4EA9F7E2}"/>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97093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709D60A-3D11-4450-BD6C-CC8EF1764CEB}"/>
              </a:ext>
            </a:extLst>
          </p:cNvPr>
          <p:cNvSpPr>
            <a:spLocks noGrp="1"/>
          </p:cNvSpPr>
          <p:nvPr>
            <p:ph type="title" orient="vert"/>
          </p:nvPr>
        </p:nvSpPr>
        <p:spPr>
          <a:xfrm>
            <a:off x="6543676"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D427C892-04E5-4B6F-8719-DC112A1B700C}"/>
              </a:ext>
            </a:extLst>
          </p:cNvPr>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347A9FA-F5F8-4312-A295-E3F3D455361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2877F51D-4EE2-4449-B8F1-1BF94BA6205A}"/>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761D5C67-A4B7-4935-B047-650B2630D2A6}"/>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03147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257F15-6181-4827-8284-297A2C4B110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E38E87AB-5C31-418A-8ABB-537A2757CF3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D91A9B86-C2C7-4874-B3FD-DD28DE23D420}"/>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151EC9BF-C51F-4D18-9915-F2E9250CCEB1}"/>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9B6F071F-0D2A-4CF5-BCFC-7844E1363A6A}"/>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39818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8C513E-ABC4-4785-9CE1-2F2178B8859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0771047B-5612-4F95-9B1D-36A3383265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573102D-7BC1-4FF8-BCC8-4605D56FBD0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4CE783AE-0373-4C86-B16B-90B5E0946CDC}"/>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A2372103-9542-426E-893E-AF8BC1A91002}"/>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41069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6DCB7B-0D5A-4404-8367-A9EE44E2A20C}"/>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5E64B61-9CCF-4B46-B81B-F06D9A22CB25}"/>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1AC4EC3-9C23-4AC2-A0BC-111AF034E4F0}"/>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ACB8D478-99FB-4D69-819C-EF0E13D467E0}"/>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B3A8550A-43A2-4BC2-872A-321554737676}"/>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61009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B6FB74-BC35-42A7-BB5B-C8D2DFD094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C40439C1-006A-48F2-BD17-127E1948617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6465C297-0AFE-42E1-BE0D-18FA1D8543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B13398CE-609E-4D2A-964A-AAB743EEB59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C13F45CC-33FC-4478-9F12-E492067ABBA4}"/>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6D54C4F-579B-4BED-ACBF-94BDC3912C7F}"/>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43318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6CE5F2-B5D8-4F5E-8B3F-49A4159CDF95}"/>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33F23449-2196-44C6-9ECC-5D5D7B5DC4D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4548FB1-B22F-4BB1-9178-E7F979D02CC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CB33394C-EB08-48FA-A29C-F3D2BBF29649}"/>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AD3CCB6-3561-482D-B91C-FC7680B050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26793FEC-13C3-4CEB-8947-A3E1514C5AD5}"/>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F0B2F70C-49F5-4264-B4F0-145ECD564A1B}"/>
              </a:ext>
            </a:extLst>
          </p:cNvPr>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F749628C-A749-4281-A3AA-06F36B6145B3}"/>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07966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64887E-E21F-4FB4-9820-F563EF938EB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69EAEA27-251D-454A-B0DB-41F44EB349B7}"/>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E9767FF6-3DEC-4798-85BB-735AEBA111B0}"/>
              </a:ext>
            </a:extLst>
          </p:cNvPr>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65095D91-7454-4CC7-BE89-16004991A79F}"/>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7926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9588DD4-932B-44DB-A463-62B5B6D97C12}"/>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5732331F-63AF-4202-83BE-998E9CB5C820}"/>
              </a:ext>
            </a:extLst>
          </p:cNvPr>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68767F64-C5D5-4C4C-A7BF-9BDDE65DA34C}"/>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54714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61F4F5-7CC4-4308-9D12-67C3F30790B1}"/>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AC0343BA-2BA5-45B7-968C-516C17206BA1}"/>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E38F2752-8D80-4A2F-B479-B15EA81C36D9}"/>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AD83D5B-5B05-4A49-AF26-B2159A78DD9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AB153AD1-D54D-4E59-A57B-F3F394041840}"/>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8FD2C03-A07C-4D99-AC39-B3CD9F4B044F}"/>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98879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93C185-DCD8-4F6C-A871-5283DBD686C1}"/>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038FF51A-A0C2-49F4-9392-31B47E350BAD}"/>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1381FD1C-11DB-413B-914E-37A2636042E3}"/>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8C9340D-B3C6-4782-95EA-66656F3C0419}"/>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E898353E-2D48-4D18-AB32-F91142E84E8D}"/>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B6626A2B-A4F5-429A-9C4A-7A0A3FDB96CE}"/>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5008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2891B-C138-45ED-8780-23986585614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B0023CD1-6785-4B2F-BAAD-C0B01CC591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3580C31-B46E-45AD-9839-5C390591A39F}"/>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AD8E942C-47B3-4056-9DE9-62808435998C}"/>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0274CC98-1C1A-4F9C-B871-5C1D4EA9F7E2}"/>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64699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709D60A-3D11-4450-BD6C-CC8EF1764CE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D427C892-04E5-4B6F-8719-DC112A1B700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347A9FA-F5F8-4312-A295-E3F3D455361A}"/>
              </a:ext>
            </a:extLst>
          </p:cNvPr>
          <p:cNvSpPr>
            <a:spLocks noGrp="1"/>
          </p:cNvSpPr>
          <p:nvPr>
            <p:ph type="dt" sz="half" idx="10"/>
          </p:nvPr>
        </p:nvSpPr>
        <p:spPr/>
        <p:txBody>
          <a:body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2877F51D-4EE2-4449-B8F1-1BF94BA6205A}"/>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761D5C67-A4B7-4935-B047-650B2630D2A6}"/>
              </a:ext>
            </a:extLst>
          </p:cNvPr>
          <p:cNvSpPr>
            <a:spLocks noGrp="1"/>
          </p:cNvSpPr>
          <p:nvPr>
            <p:ph type="sldNum" sz="quarter" idx="12"/>
          </p:nvPr>
        </p:nvSpPr>
        <p:spPr/>
        <p:txBody>
          <a:body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78677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BE6B25B-5198-4D8C-BD14-D69713212D42}"/>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33A11AF0-9D56-4283-93CE-F0460460D8D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B9B8C053-4EBC-4278-BCFA-A621D1E841FB}"/>
              </a:ext>
            </a:extLst>
          </p:cNvPr>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4FD0524F-5314-4B84-A565-54401BC507C7}"/>
              </a:ext>
            </a:extLst>
          </p:cNvPr>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2F4F9FBC-3661-4FA1-A989-7D52105D4F20}"/>
              </a:ext>
            </a:extLst>
          </p:cNvPr>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4255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BE6B25B-5198-4D8C-BD14-D69713212D4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33A11AF0-9D56-4283-93CE-F0460460D8D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B9B8C053-4EBC-4278-BCFA-A621D1E841F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556B3-6707-4C3E-8D2D-F4476AA36A65}" type="datetimeFigureOut">
              <a:rPr lang="en-GB" smtClean="0">
                <a:solidFill>
                  <a:prstClr val="black">
                    <a:tint val="75000"/>
                  </a:prstClr>
                </a:solidFill>
              </a:rPr>
              <a:pPr/>
              <a:t>16/11/2019</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4FD0524F-5314-4B84-A565-54401BC507C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2F4F9FBC-3661-4FA1-A989-7D52105D4F2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670B99-7F90-4DBA-ADD6-1B8A403E3BA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691480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4021D15-686A-4F36-BE5F-B883AA6ACB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3841956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C4C059-3A5A-4899-A53C-CB93585E0606}"/>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33401741-50B1-4F52-B38D-C1FBE074E04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6" name="TextBox 5">
            <a:extLst>
              <a:ext uri="{FF2B5EF4-FFF2-40B4-BE49-F238E27FC236}">
                <a16:creationId xmlns:a16="http://schemas.microsoft.com/office/drawing/2014/main" xmlns="" id="{0647A6FD-FEA9-4E09-B6D4-EBA55DB9CCD8}"/>
              </a:ext>
            </a:extLst>
          </p:cNvPr>
          <p:cNvSpPr txBox="1"/>
          <p:nvPr/>
        </p:nvSpPr>
        <p:spPr>
          <a:xfrm>
            <a:off x="191866" y="167327"/>
            <a:ext cx="8787542" cy="5262979"/>
          </a:xfrm>
          <a:prstGeom prst="rect">
            <a:avLst/>
          </a:prstGeom>
          <a:noFill/>
          <a:effectLst>
            <a:outerShdw blurRad="50800" dist="50800" dir="5400000" algn="ctr" rotWithShape="0">
              <a:schemeClr val="tx1"/>
            </a:outerShdw>
          </a:effectLst>
        </p:spPr>
        <p:txBody>
          <a:bodyPr wrap="square" rtlCol="0">
            <a:spAutoFit/>
          </a:bodyPr>
          <a:lstStyle/>
          <a:p>
            <a:r>
              <a:rPr lang="en-GB" sz="2800" baseline="30000" dirty="0" smtClean="0">
                <a:solidFill>
                  <a:schemeClr val="bg1"/>
                </a:solidFill>
              </a:rPr>
              <a:t>11 </a:t>
            </a:r>
            <a:r>
              <a:rPr lang="en-GB" sz="2800" dirty="0" smtClean="0">
                <a:solidFill>
                  <a:schemeClr val="bg1"/>
                </a:solidFill>
              </a:rPr>
              <a:t>We have much to say about this, but it is hard to explain because you are slow to learn. </a:t>
            </a:r>
            <a:r>
              <a:rPr lang="en-GB" sz="2800" baseline="30000" dirty="0" smtClean="0">
                <a:solidFill>
                  <a:schemeClr val="bg1"/>
                </a:solidFill>
              </a:rPr>
              <a:t>12 </a:t>
            </a:r>
            <a:r>
              <a:rPr lang="en-GB" sz="2800" dirty="0" smtClean="0">
                <a:solidFill>
                  <a:schemeClr val="bg1"/>
                </a:solidFill>
              </a:rPr>
              <a:t>In fact, though by this time you ought to be teachers, you need someone to teach you the elementary truths of God’s word all over again. You need milk, not solid food! </a:t>
            </a:r>
            <a:r>
              <a:rPr lang="en-GB" sz="2800" baseline="30000" dirty="0" smtClean="0">
                <a:solidFill>
                  <a:schemeClr val="bg1"/>
                </a:solidFill>
              </a:rPr>
              <a:t>13 </a:t>
            </a:r>
            <a:r>
              <a:rPr lang="en-GB" sz="2800" dirty="0" smtClean="0">
                <a:solidFill>
                  <a:schemeClr val="bg1"/>
                </a:solidFill>
              </a:rPr>
              <a:t>Anyone who lives on milk, being still an infant, is not acquainted with the teaching about righteousness. </a:t>
            </a:r>
            <a:r>
              <a:rPr lang="en-GB" sz="2800" baseline="30000" dirty="0" smtClean="0">
                <a:solidFill>
                  <a:schemeClr val="bg1"/>
                </a:solidFill>
              </a:rPr>
              <a:t>14 </a:t>
            </a:r>
            <a:r>
              <a:rPr lang="en-GB" sz="2800" dirty="0" smtClean="0">
                <a:solidFill>
                  <a:schemeClr val="bg1"/>
                </a:solidFill>
              </a:rPr>
              <a:t>But solid food is for the mature, who by constant use have trained themselves to distinguish good from evil. </a:t>
            </a:r>
            <a:r>
              <a:rPr lang="en-GB" sz="2800" b="1" dirty="0" smtClean="0">
                <a:solidFill>
                  <a:prstClr val="white"/>
                </a:solidFill>
              </a:rPr>
              <a:t>6</a:t>
            </a:r>
            <a:r>
              <a:rPr lang="en-GB" sz="2800" dirty="0" smtClean="0">
                <a:solidFill>
                  <a:prstClr val="white"/>
                </a:solidFill>
              </a:rPr>
              <a:t> Therefore let us leave the elementary teachings about Christ and go on to maturity, not laying again the foundation of repentance from acts that lead to death, and of faith in God, </a:t>
            </a:r>
            <a:endParaRPr lang="en-GB" sz="2800" dirty="0" smtClean="0">
              <a:solidFill>
                <a:schemeClr val="bg1"/>
              </a:solidFill>
            </a:endParaRPr>
          </a:p>
        </p:txBody>
      </p:sp>
    </p:spTree>
    <p:extLst>
      <p:ext uri="{BB962C8B-B14F-4D97-AF65-F5344CB8AC3E}">
        <p14:creationId xmlns:p14="http://schemas.microsoft.com/office/powerpoint/2010/main" val="3040853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C4C059-3A5A-4899-A53C-CB93585E0606}"/>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33401741-50B1-4F52-B38D-C1FBE074E04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6" name="TextBox 5">
            <a:extLst>
              <a:ext uri="{FF2B5EF4-FFF2-40B4-BE49-F238E27FC236}">
                <a16:creationId xmlns:a16="http://schemas.microsoft.com/office/drawing/2014/main" xmlns="" id="{0647A6FD-FEA9-4E09-B6D4-EBA55DB9CCD8}"/>
              </a:ext>
            </a:extLst>
          </p:cNvPr>
          <p:cNvSpPr txBox="1"/>
          <p:nvPr/>
        </p:nvSpPr>
        <p:spPr>
          <a:xfrm>
            <a:off x="191866" y="167326"/>
            <a:ext cx="8787542" cy="4832092"/>
          </a:xfrm>
          <a:prstGeom prst="rect">
            <a:avLst/>
          </a:prstGeom>
          <a:noFill/>
          <a:effectLst>
            <a:outerShdw blurRad="50800" dist="50800" dir="5400000" algn="ctr" rotWithShape="0">
              <a:schemeClr val="tx1"/>
            </a:outerShdw>
          </a:effectLst>
        </p:spPr>
        <p:txBody>
          <a:bodyPr wrap="square" rtlCol="0">
            <a:spAutoFit/>
          </a:bodyPr>
          <a:lstStyle/>
          <a:p>
            <a:pPr lvl="0"/>
            <a:r>
              <a:rPr lang="en-GB" sz="2800" baseline="30000" dirty="0" smtClean="0">
                <a:solidFill>
                  <a:prstClr val="white"/>
                </a:solidFill>
              </a:rPr>
              <a:t>2</a:t>
            </a:r>
            <a:r>
              <a:rPr lang="en-GB" sz="2800" baseline="30000" dirty="0">
                <a:solidFill>
                  <a:prstClr val="white"/>
                </a:solidFill>
              </a:rPr>
              <a:t> </a:t>
            </a:r>
            <a:r>
              <a:rPr lang="en-GB" sz="2800" dirty="0">
                <a:solidFill>
                  <a:prstClr val="white"/>
                </a:solidFill>
              </a:rPr>
              <a:t>instruction about </a:t>
            </a:r>
            <a:r>
              <a:rPr lang="en-GB" sz="2800" dirty="0" smtClean="0">
                <a:solidFill>
                  <a:prstClr val="white"/>
                </a:solidFill>
              </a:rPr>
              <a:t>baptisms, </a:t>
            </a:r>
            <a:r>
              <a:rPr lang="en-GB" sz="2800" dirty="0">
                <a:solidFill>
                  <a:prstClr val="white"/>
                </a:solidFill>
              </a:rPr>
              <a:t>the laying on of hands, the resurrection of the dead, and eternal judgment. </a:t>
            </a:r>
            <a:r>
              <a:rPr lang="en-GB" sz="2800" baseline="30000" dirty="0" smtClean="0">
                <a:solidFill>
                  <a:schemeClr val="bg1"/>
                </a:solidFill>
              </a:rPr>
              <a:t>3 </a:t>
            </a:r>
            <a:r>
              <a:rPr lang="en-GB" sz="2800" dirty="0" smtClean="0">
                <a:solidFill>
                  <a:schemeClr val="bg1"/>
                </a:solidFill>
              </a:rPr>
              <a:t>And God permitting, we will do so. </a:t>
            </a:r>
            <a:r>
              <a:rPr lang="en-GB" sz="2800" baseline="30000" dirty="0" smtClean="0">
                <a:solidFill>
                  <a:schemeClr val="bg1"/>
                </a:solidFill>
              </a:rPr>
              <a:t> </a:t>
            </a:r>
          </a:p>
          <a:p>
            <a:pPr lvl="0"/>
            <a:r>
              <a:rPr lang="en-GB" sz="2800" baseline="30000" dirty="0">
                <a:solidFill>
                  <a:schemeClr val="bg1"/>
                </a:solidFill>
              </a:rPr>
              <a:t>4</a:t>
            </a:r>
            <a:r>
              <a:rPr lang="en-GB" sz="2800" dirty="0" smtClean="0">
                <a:solidFill>
                  <a:schemeClr val="bg1"/>
                </a:solidFill>
              </a:rPr>
              <a:t>It is impossible for those who have once been enlightened, who have tasted the heavenly gift, who have shared in the Holy Spirit, </a:t>
            </a:r>
            <a:r>
              <a:rPr lang="en-GB" sz="2800" baseline="30000" dirty="0" smtClean="0">
                <a:solidFill>
                  <a:schemeClr val="bg1"/>
                </a:solidFill>
              </a:rPr>
              <a:t>5 </a:t>
            </a:r>
            <a:r>
              <a:rPr lang="en-GB" sz="2800" dirty="0" smtClean="0">
                <a:solidFill>
                  <a:schemeClr val="bg1"/>
                </a:solidFill>
              </a:rPr>
              <a:t>who have tasted the goodness of the word of God and the powers of the coming age </a:t>
            </a:r>
            <a:r>
              <a:rPr lang="en-GB" sz="2800" baseline="30000" dirty="0" smtClean="0">
                <a:solidFill>
                  <a:schemeClr val="bg1"/>
                </a:solidFill>
              </a:rPr>
              <a:t>6 </a:t>
            </a:r>
            <a:r>
              <a:rPr lang="en-GB" sz="2800" dirty="0" smtClean="0">
                <a:solidFill>
                  <a:schemeClr val="bg1"/>
                </a:solidFill>
              </a:rPr>
              <a:t>if they fall away, to be brought back to repentance because to their loss they are crucifying the Son of God all over again and subjecting him to public disgrace. </a:t>
            </a:r>
          </a:p>
          <a:p>
            <a:pPr lvl="0"/>
            <a:r>
              <a:rPr lang="en-GB" sz="2800" dirty="0" smtClean="0">
                <a:solidFill>
                  <a:schemeClr val="bg1"/>
                </a:solidFill>
              </a:rPr>
              <a:t>Hebrews 5:11ff</a:t>
            </a:r>
            <a:endParaRPr lang="en-GB" sz="2800" dirty="0">
              <a:solidFill>
                <a:schemeClr val="bg1"/>
              </a:solidFill>
            </a:endParaRPr>
          </a:p>
        </p:txBody>
      </p:sp>
    </p:spTree>
    <p:extLst>
      <p:ext uri="{BB962C8B-B14F-4D97-AF65-F5344CB8AC3E}">
        <p14:creationId xmlns:p14="http://schemas.microsoft.com/office/powerpoint/2010/main" val="40004978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88640"/>
            <a:ext cx="8928992" cy="6480720"/>
          </a:xfrm>
        </p:spPr>
        <p:txBody>
          <a:bodyPr>
            <a:normAutofit/>
          </a:bodyPr>
          <a:lstStyle/>
          <a:p>
            <a:pPr marL="0" indent="0">
              <a:buNone/>
            </a:pPr>
            <a:r>
              <a:rPr lang="en-GB" sz="3200" b="1" dirty="0" smtClean="0">
                <a:solidFill>
                  <a:schemeClr val="accent5">
                    <a:lumMod val="50000"/>
                  </a:schemeClr>
                </a:solidFill>
              </a:rPr>
              <a:t>CAN  SALVATION  BE  LOST? </a:t>
            </a:r>
          </a:p>
          <a:p>
            <a:r>
              <a:rPr lang="en-GB" dirty="0" smtClean="0">
                <a:solidFill>
                  <a:schemeClr val="accent5">
                    <a:lumMod val="50000"/>
                  </a:schemeClr>
                </a:solidFill>
              </a:rPr>
              <a:t>Mt. 24.13:  “…he who endures to the end will be saved”</a:t>
            </a:r>
          </a:p>
          <a:p>
            <a:r>
              <a:rPr lang="en-GB" dirty="0" smtClean="0">
                <a:solidFill>
                  <a:schemeClr val="accent5">
                    <a:lumMod val="50000"/>
                  </a:schemeClr>
                </a:solidFill>
              </a:rPr>
              <a:t>Mt. 25.1ff:  The 10 bridesmaids. The fate of the 5:  they knew the groom but their </a:t>
            </a:r>
            <a:r>
              <a:rPr lang="en-GB" dirty="0" err="1" smtClean="0">
                <a:solidFill>
                  <a:schemeClr val="accent5">
                    <a:lumMod val="50000"/>
                  </a:schemeClr>
                </a:solidFill>
              </a:rPr>
              <a:t>uncommitment</a:t>
            </a:r>
            <a:r>
              <a:rPr lang="en-GB" dirty="0" smtClean="0">
                <a:solidFill>
                  <a:schemeClr val="accent5">
                    <a:lumMod val="50000"/>
                  </a:schemeClr>
                </a:solidFill>
              </a:rPr>
              <a:t> led to rejection</a:t>
            </a:r>
          </a:p>
          <a:p>
            <a:r>
              <a:rPr lang="en-GB" dirty="0" smtClean="0">
                <a:solidFill>
                  <a:schemeClr val="accent5">
                    <a:lumMod val="50000"/>
                  </a:schemeClr>
                </a:solidFill>
              </a:rPr>
              <a:t>Mt. 25.14ff:  servant given one talent knew the master but through inaction was thrown out (also 24.45ff)</a:t>
            </a:r>
          </a:p>
          <a:p>
            <a:r>
              <a:rPr lang="en-GB" dirty="0" smtClean="0">
                <a:solidFill>
                  <a:schemeClr val="accent5">
                    <a:lumMod val="50000"/>
                  </a:schemeClr>
                </a:solidFill>
              </a:rPr>
              <a:t>Lk. 8.4ff:  Parable of sower.   Some “received the word with joy … believe for a while … but fall away”</a:t>
            </a:r>
          </a:p>
          <a:p>
            <a:r>
              <a:rPr lang="en-GB" dirty="0" smtClean="0">
                <a:solidFill>
                  <a:schemeClr val="accent5">
                    <a:lumMod val="50000"/>
                  </a:schemeClr>
                </a:solidFill>
              </a:rPr>
              <a:t>Jn. 3.18:  “Whoever continues to (lit) believe is not </a:t>
            </a:r>
            <a:r>
              <a:rPr lang="en-GB" dirty="0">
                <a:solidFill>
                  <a:schemeClr val="accent5">
                    <a:lumMod val="50000"/>
                  </a:schemeClr>
                </a:solidFill>
              </a:rPr>
              <a:t>c</a:t>
            </a:r>
            <a:r>
              <a:rPr lang="en-GB" dirty="0" smtClean="0">
                <a:solidFill>
                  <a:schemeClr val="accent5">
                    <a:lumMod val="50000"/>
                  </a:schemeClr>
                </a:solidFill>
              </a:rPr>
              <a:t>ondemned … does not continue to (lit) believe is condemned already …”</a:t>
            </a:r>
          </a:p>
          <a:p>
            <a:r>
              <a:rPr lang="en-GB" dirty="0" smtClean="0">
                <a:solidFill>
                  <a:schemeClr val="accent5">
                    <a:lumMod val="50000"/>
                  </a:schemeClr>
                </a:solidFill>
              </a:rPr>
              <a:t>Jn. 8.31:  “IF you continue to (lit) hold to my teaching, you are really my disciples”</a:t>
            </a:r>
          </a:p>
        </p:txBody>
      </p:sp>
    </p:spTree>
    <p:extLst>
      <p:ext uri="{BB962C8B-B14F-4D97-AF65-F5344CB8AC3E}">
        <p14:creationId xmlns:p14="http://schemas.microsoft.com/office/powerpoint/2010/main" val="1352849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88640"/>
            <a:ext cx="8928992" cy="6480720"/>
          </a:xfrm>
        </p:spPr>
        <p:txBody>
          <a:bodyPr>
            <a:noAutofit/>
          </a:bodyPr>
          <a:lstStyle/>
          <a:p>
            <a:r>
              <a:rPr lang="en-GB" dirty="0">
                <a:solidFill>
                  <a:schemeClr val="accent5">
                    <a:lumMod val="50000"/>
                  </a:schemeClr>
                </a:solidFill>
              </a:rPr>
              <a:t>Jn. 15.5f:  “… continues to (lit) remain in me … If anyone does not remain in me, he is like a branch that is thrown away … into the fire”</a:t>
            </a:r>
          </a:p>
          <a:p>
            <a:r>
              <a:rPr lang="en-GB" dirty="0" smtClean="0">
                <a:solidFill>
                  <a:schemeClr val="accent5">
                    <a:lumMod val="50000"/>
                  </a:schemeClr>
                </a:solidFill>
              </a:rPr>
              <a:t>Rom</a:t>
            </a:r>
            <a:r>
              <a:rPr lang="en-GB" dirty="0">
                <a:solidFill>
                  <a:schemeClr val="accent5">
                    <a:lumMod val="50000"/>
                  </a:schemeClr>
                </a:solidFill>
              </a:rPr>
              <a:t>. 11.22:  “… provided that you continue </a:t>
            </a:r>
            <a:r>
              <a:rPr lang="en-GB" dirty="0" smtClean="0">
                <a:solidFill>
                  <a:schemeClr val="accent5">
                    <a:lumMod val="50000"/>
                  </a:schemeClr>
                </a:solidFill>
              </a:rPr>
              <a:t>… </a:t>
            </a:r>
            <a:r>
              <a:rPr lang="en-GB" dirty="0">
                <a:solidFill>
                  <a:schemeClr val="accent5">
                    <a:lumMod val="50000"/>
                  </a:schemeClr>
                </a:solidFill>
              </a:rPr>
              <a:t>otherwise you also will be cut off</a:t>
            </a:r>
            <a:r>
              <a:rPr lang="en-GB" dirty="0" smtClean="0">
                <a:solidFill>
                  <a:schemeClr val="accent5">
                    <a:lumMod val="50000"/>
                  </a:schemeClr>
                </a:solidFill>
              </a:rPr>
              <a:t>”</a:t>
            </a:r>
          </a:p>
          <a:p>
            <a:r>
              <a:rPr lang="en-GB" dirty="0" smtClean="0">
                <a:solidFill>
                  <a:schemeClr val="accent5">
                    <a:lumMod val="50000"/>
                  </a:schemeClr>
                </a:solidFill>
              </a:rPr>
              <a:t>2 Tim. 2.12:  “IF we endure, we will also reign with Him.  If we disown Him, He will disown us”</a:t>
            </a:r>
          </a:p>
          <a:p>
            <a:r>
              <a:rPr lang="en-GB" dirty="0" smtClean="0">
                <a:solidFill>
                  <a:schemeClr val="accent5">
                    <a:lumMod val="50000"/>
                  </a:schemeClr>
                </a:solidFill>
              </a:rPr>
              <a:t>Heb. 10.26f:  “If we deliberately keep on sinning after we have received knowledge of the truth, no sacrifice for sins is left … fearful expectation of judgement…”</a:t>
            </a:r>
          </a:p>
          <a:p>
            <a:r>
              <a:rPr lang="en-GB" dirty="0" smtClean="0">
                <a:solidFill>
                  <a:schemeClr val="accent5">
                    <a:lumMod val="50000"/>
                  </a:schemeClr>
                </a:solidFill>
              </a:rPr>
              <a:t>1 Jn. 5.12:  “He who continues to (lit) have the Son continues to (lit) have life: he who does not continue to </a:t>
            </a:r>
            <a:r>
              <a:rPr lang="en-GB" dirty="0">
                <a:solidFill>
                  <a:schemeClr val="accent5">
                    <a:lumMod val="50000"/>
                  </a:schemeClr>
                </a:solidFill>
              </a:rPr>
              <a:t>(lit) </a:t>
            </a:r>
            <a:r>
              <a:rPr lang="en-GB" dirty="0" smtClean="0">
                <a:solidFill>
                  <a:schemeClr val="accent5">
                    <a:lumMod val="50000"/>
                  </a:schemeClr>
                </a:solidFill>
              </a:rPr>
              <a:t>have the Son does not continue to (lit)have life”</a:t>
            </a:r>
          </a:p>
          <a:p>
            <a:r>
              <a:rPr lang="en-GB" dirty="0" smtClean="0">
                <a:solidFill>
                  <a:schemeClr val="accent5">
                    <a:lumMod val="50000"/>
                  </a:schemeClr>
                </a:solidFill>
              </a:rPr>
              <a:t>Rev. 3.5:  “He who continues to (lit) overcome … I will never blot out his name from the Book of Life”</a:t>
            </a:r>
          </a:p>
        </p:txBody>
      </p:sp>
    </p:spTree>
    <p:extLst>
      <p:ext uri="{BB962C8B-B14F-4D97-AF65-F5344CB8AC3E}">
        <p14:creationId xmlns:p14="http://schemas.microsoft.com/office/powerpoint/2010/main" val="3256251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C4C059-3A5A-4899-A53C-CB93585E0606}"/>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33401741-50B1-4F52-B38D-C1FBE074E04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6" name="TextBox 5">
            <a:extLst>
              <a:ext uri="{FF2B5EF4-FFF2-40B4-BE49-F238E27FC236}">
                <a16:creationId xmlns:a16="http://schemas.microsoft.com/office/drawing/2014/main" xmlns="" id="{0647A6FD-FEA9-4E09-B6D4-EBA55DB9CCD8}"/>
              </a:ext>
            </a:extLst>
          </p:cNvPr>
          <p:cNvSpPr txBox="1"/>
          <p:nvPr/>
        </p:nvSpPr>
        <p:spPr>
          <a:xfrm>
            <a:off x="191896" y="476672"/>
            <a:ext cx="8787542" cy="4154984"/>
          </a:xfrm>
          <a:prstGeom prst="rect">
            <a:avLst/>
          </a:prstGeom>
          <a:noFill/>
          <a:effectLst>
            <a:outerShdw blurRad="50800" dist="50800" dir="5400000" algn="ctr" rotWithShape="0">
              <a:schemeClr val="tx1"/>
            </a:outerShdw>
          </a:effectLst>
        </p:spPr>
        <p:txBody>
          <a:bodyPr wrap="square" rtlCol="0">
            <a:spAutoFit/>
          </a:bodyPr>
          <a:lstStyle/>
          <a:p>
            <a:r>
              <a:rPr lang="en-GB" sz="6600" b="1" dirty="0" smtClean="0">
                <a:solidFill>
                  <a:schemeClr val="bg1"/>
                </a:solidFill>
                <a:effectLst>
                  <a:outerShdw blurRad="38100" dist="38100" dir="2700000" algn="tl">
                    <a:srgbClr val="000000">
                      <a:alpha val="43137"/>
                    </a:srgbClr>
                  </a:outerShdw>
                </a:effectLst>
              </a:rPr>
              <a:t>H O P E</a:t>
            </a:r>
            <a:r>
              <a:rPr lang="en-GB" sz="6600" b="1" dirty="0" smtClean="0">
                <a:solidFill>
                  <a:schemeClr val="bg1"/>
                </a:solidFill>
              </a:rPr>
              <a:t>:</a:t>
            </a:r>
          </a:p>
          <a:p>
            <a:endParaRPr lang="en-GB" sz="4800" b="1" dirty="0">
              <a:solidFill>
                <a:schemeClr val="bg1"/>
              </a:solidFill>
            </a:endParaRPr>
          </a:p>
          <a:p>
            <a:r>
              <a:rPr lang="en-GB" sz="4800" dirty="0" smtClean="0">
                <a:solidFill>
                  <a:schemeClr val="bg1"/>
                </a:solidFill>
              </a:rPr>
              <a:t>	Joyfully awaiting</a:t>
            </a:r>
          </a:p>
          <a:p>
            <a:r>
              <a:rPr lang="en-GB" sz="4800" dirty="0">
                <a:solidFill>
                  <a:schemeClr val="bg1"/>
                </a:solidFill>
              </a:rPr>
              <a:t>	</a:t>
            </a:r>
            <a:r>
              <a:rPr lang="en-GB" sz="4800" dirty="0" smtClean="0">
                <a:solidFill>
                  <a:schemeClr val="bg1"/>
                </a:solidFill>
              </a:rPr>
              <a:t>	the assured arrival</a:t>
            </a:r>
          </a:p>
          <a:p>
            <a:r>
              <a:rPr lang="en-GB" sz="4800" dirty="0">
                <a:solidFill>
                  <a:schemeClr val="bg1"/>
                </a:solidFill>
              </a:rPr>
              <a:t>	</a:t>
            </a:r>
            <a:r>
              <a:rPr lang="en-GB" sz="4800" dirty="0" smtClean="0">
                <a:solidFill>
                  <a:schemeClr val="bg1"/>
                </a:solidFill>
              </a:rPr>
              <a:t>		of a wonderful event</a:t>
            </a:r>
            <a:endParaRPr lang="en-GB" sz="4800" dirty="0">
              <a:solidFill>
                <a:schemeClr val="bg1"/>
              </a:solidFill>
            </a:endParaRPr>
          </a:p>
        </p:txBody>
      </p:sp>
    </p:spTree>
    <p:extLst>
      <p:ext uri="{BB962C8B-B14F-4D97-AF65-F5344CB8AC3E}">
        <p14:creationId xmlns:p14="http://schemas.microsoft.com/office/powerpoint/2010/main" val="2602576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332</Words>
  <Application>Microsoft Office PowerPoint</Application>
  <PresentationFormat>On-screen Show (4:3)</PresentationFormat>
  <Paragraphs>22</Paragraphs>
  <Slides>6</Slides>
  <Notes>0</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19</cp:revision>
  <dcterms:created xsi:type="dcterms:W3CDTF">2019-11-16T15:30:26Z</dcterms:created>
  <dcterms:modified xsi:type="dcterms:W3CDTF">2019-11-16T17:06:23Z</dcterms:modified>
</cp:coreProperties>
</file>